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7" r:id="rId7"/>
    <p:sldId id="261" r:id="rId8"/>
    <p:sldId id="262" r:id="rId9"/>
    <p:sldId id="263" r:id="rId10"/>
    <p:sldId id="264" r:id="rId11"/>
    <p:sldId id="265" r:id="rId12"/>
    <p:sldId id="268" r:id="rId13"/>
    <p:sldId id="266"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9" autoAdjust="0"/>
    <p:restoredTop sz="94660"/>
  </p:normalViewPr>
  <p:slideViewPr>
    <p:cSldViewPr>
      <p:cViewPr varScale="1">
        <p:scale>
          <a:sx n="52" d="100"/>
          <a:sy n="52" d="100"/>
        </p:scale>
        <p:origin x="-1200"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E9230A88-B91E-4183-BE49-FD9597F52060}" type="datetimeFigureOut">
              <a:rPr lang="en-US" smtClean="0"/>
              <a:pPr/>
              <a:t>3/12/2016</a:t>
            </a:fld>
            <a:endParaRPr lang="en-US"/>
          </a:p>
        </p:txBody>
      </p:sp>
      <p:sp>
        <p:nvSpPr>
          <p:cNvPr id="2" name="Нижний колонтитул 1"/>
          <p:cNvSpPr>
            <a:spLocks noGrp="1"/>
          </p:cNvSpPr>
          <p:nvPr>
            <p:ph type="ftr" sz="quarter" idx="11"/>
          </p:nvPr>
        </p:nvSpPr>
        <p:spPr/>
        <p:txBody>
          <a:bodyPr/>
          <a:lstStyle/>
          <a:p>
            <a:endParaRPr lang="en-US"/>
          </a:p>
        </p:txBody>
      </p:sp>
      <p:sp>
        <p:nvSpPr>
          <p:cNvPr id="15" name="Номер слайда 14"/>
          <p:cNvSpPr>
            <a:spLocks noGrp="1"/>
          </p:cNvSpPr>
          <p:nvPr>
            <p:ph type="sldNum" sz="quarter" idx="12"/>
          </p:nvPr>
        </p:nvSpPr>
        <p:spPr>
          <a:xfrm>
            <a:off x="8229600" y="6473952"/>
            <a:ext cx="758952" cy="246888"/>
          </a:xfrm>
        </p:spPr>
        <p:txBody>
          <a:bodyPr/>
          <a:lstStyle/>
          <a:p>
            <a:fld id="{2FAAFE5D-AC5F-4E0C-B391-C41A722F39B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9230A88-B91E-4183-BE49-FD9597F52060}" type="datetimeFigureOut">
              <a:rPr lang="en-US" smtClean="0"/>
              <a:pPr/>
              <a:t>3/12/2016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2FAAFE5D-AC5F-4E0C-B391-C41A722F39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9230A88-B91E-4183-BE49-FD9597F52060}" type="datetimeFigureOut">
              <a:rPr lang="en-US" smtClean="0"/>
              <a:pPr/>
              <a:t>3/12/2016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2FAAFE5D-AC5F-4E0C-B391-C41A722F39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9230A88-B91E-4183-BE49-FD9597F52060}" type="datetimeFigureOut">
              <a:rPr lang="en-US" smtClean="0"/>
              <a:pPr/>
              <a:t>3/12/2016</a:t>
            </a:fld>
            <a:endParaRPr lang="en-US"/>
          </a:p>
        </p:txBody>
      </p:sp>
      <p:sp>
        <p:nvSpPr>
          <p:cNvPr id="19" name="Нижний колонтитул 18"/>
          <p:cNvSpPr>
            <a:spLocks noGrp="1"/>
          </p:cNvSpPr>
          <p:nvPr>
            <p:ph type="ftr" sz="quarter" idx="11"/>
          </p:nvPr>
        </p:nvSpPr>
        <p:spPr>
          <a:xfrm>
            <a:off x="3581400" y="76200"/>
            <a:ext cx="2895600" cy="288925"/>
          </a:xfrm>
        </p:spPr>
        <p:txBody>
          <a:bodyPr/>
          <a:lstStyle/>
          <a:p>
            <a:endParaRPr lang="en-US"/>
          </a:p>
        </p:txBody>
      </p:sp>
      <p:sp>
        <p:nvSpPr>
          <p:cNvPr id="16" name="Номер слайда 15"/>
          <p:cNvSpPr>
            <a:spLocks noGrp="1"/>
          </p:cNvSpPr>
          <p:nvPr>
            <p:ph type="sldNum" sz="quarter" idx="12"/>
          </p:nvPr>
        </p:nvSpPr>
        <p:spPr>
          <a:xfrm>
            <a:off x="8229600" y="6473952"/>
            <a:ext cx="758952" cy="246888"/>
          </a:xfrm>
        </p:spPr>
        <p:txBody>
          <a:bodyPr/>
          <a:lstStyle/>
          <a:p>
            <a:fld id="{2FAAFE5D-AC5F-4E0C-B391-C41A722F39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E9230A88-B91E-4183-BE49-FD9597F52060}" type="datetimeFigureOut">
              <a:rPr lang="en-US" smtClean="0"/>
              <a:pPr/>
              <a:t>3/12/2016</a:t>
            </a:fld>
            <a:endParaRPr lang="en-US"/>
          </a:p>
        </p:txBody>
      </p:sp>
      <p:sp>
        <p:nvSpPr>
          <p:cNvPr id="11" name="Нижний колонтитул 10"/>
          <p:cNvSpPr>
            <a:spLocks noGrp="1"/>
          </p:cNvSpPr>
          <p:nvPr>
            <p:ph type="ftr" sz="quarter" idx="11"/>
          </p:nvPr>
        </p:nvSpPr>
        <p:spPr/>
        <p:txBody>
          <a:bodyPr/>
          <a:lstStyle/>
          <a:p>
            <a:endParaRPr lang="en-US"/>
          </a:p>
        </p:txBody>
      </p:sp>
      <p:sp>
        <p:nvSpPr>
          <p:cNvPr id="16" name="Номер слайда 15"/>
          <p:cNvSpPr>
            <a:spLocks noGrp="1"/>
          </p:cNvSpPr>
          <p:nvPr>
            <p:ph type="sldNum" sz="quarter" idx="12"/>
          </p:nvPr>
        </p:nvSpPr>
        <p:spPr/>
        <p:txBody>
          <a:bodyPr/>
          <a:lstStyle/>
          <a:p>
            <a:fld id="{2FAAFE5D-AC5F-4E0C-B391-C41A722F39BB}" type="slidenum">
              <a:rPr lang="en-US" smtClean="0"/>
              <a:pPr/>
              <a:t>‹#›</a:t>
            </a:fld>
            <a:endParaRPr lang="en-US"/>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E9230A88-B91E-4183-BE49-FD9597F52060}" type="datetimeFigureOut">
              <a:rPr lang="en-US" smtClean="0"/>
              <a:pPr/>
              <a:t>3/12/2016</a:t>
            </a:fld>
            <a:endParaRPr lang="en-US"/>
          </a:p>
        </p:txBody>
      </p:sp>
      <p:sp>
        <p:nvSpPr>
          <p:cNvPr id="10" name="Нижний колонтитул 9"/>
          <p:cNvSpPr>
            <a:spLocks noGrp="1"/>
          </p:cNvSpPr>
          <p:nvPr>
            <p:ph type="ftr" sz="quarter" idx="11"/>
          </p:nvPr>
        </p:nvSpPr>
        <p:spPr/>
        <p:txBody>
          <a:bodyPr/>
          <a:lstStyle/>
          <a:p>
            <a:endParaRPr lang="en-US"/>
          </a:p>
        </p:txBody>
      </p:sp>
      <p:sp>
        <p:nvSpPr>
          <p:cNvPr id="31" name="Номер слайда 30"/>
          <p:cNvSpPr>
            <a:spLocks noGrp="1"/>
          </p:cNvSpPr>
          <p:nvPr>
            <p:ph type="sldNum" sz="quarter" idx="12"/>
          </p:nvPr>
        </p:nvSpPr>
        <p:spPr/>
        <p:txBody>
          <a:bodyPr/>
          <a:lstStyle/>
          <a:p>
            <a:fld id="{2FAAFE5D-AC5F-4E0C-B391-C41A722F39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E9230A88-B91E-4183-BE49-FD9597F52060}" type="datetimeFigureOut">
              <a:rPr lang="en-US" smtClean="0"/>
              <a:pPr/>
              <a:t>3/12/2016</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a:xfrm>
            <a:off x="8229600" y="6477000"/>
            <a:ext cx="762000" cy="246888"/>
          </a:xfrm>
        </p:spPr>
        <p:txBody>
          <a:bodyPr/>
          <a:lstStyle/>
          <a:p>
            <a:fld id="{2FAAFE5D-AC5F-4E0C-B391-C41A722F39BB}" type="slidenum">
              <a:rPr lang="en-US" smtClean="0"/>
              <a:pPr/>
              <a:t>‹#›</a:t>
            </a:fld>
            <a:endParaRPr lang="en-US"/>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E9230A88-B91E-4183-BE49-FD9597F52060}" type="datetimeFigureOut">
              <a:rPr lang="en-US" smtClean="0"/>
              <a:pPr/>
              <a:t>3/12/2016</a:t>
            </a:fld>
            <a:endParaRPr lang="en-US"/>
          </a:p>
        </p:txBody>
      </p:sp>
      <p:sp>
        <p:nvSpPr>
          <p:cNvPr id="21" name="Нижний колонтитул 20"/>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2FAAFE5D-AC5F-4E0C-B391-C41A722F39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9230A88-B91E-4183-BE49-FD9597F52060}" type="datetimeFigureOut">
              <a:rPr lang="en-US" smtClean="0"/>
              <a:pPr/>
              <a:t>3/12/2016</a:t>
            </a:fld>
            <a:endParaRPr lang="en-US"/>
          </a:p>
        </p:txBody>
      </p:sp>
      <p:sp>
        <p:nvSpPr>
          <p:cNvPr id="24" name="Нижний колонтитул 23"/>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2FAAFE5D-AC5F-4E0C-B391-C41A722F39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9230A88-B91E-4183-BE49-FD9597F52060}" type="datetimeFigureOut">
              <a:rPr lang="en-US" smtClean="0"/>
              <a:pPr/>
              <a:t>3/12/2016</a:t>
            </a:fld>
            <a:endParaRPr lang="en-US"/>
          </a:p>
        </p:txBody>
      </p:sp>
      <p:sp>
        <p:nvSpPr>
          <p:cNvPr id="29" name="Нижний колонтитул 28"/>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2FAAFE5D-AC5F-4E0C-B391-C41A722F39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E9230A88-B91E-4183-BE49-FD9597F52060}" type="datetimeFigureOut">
              <a:rPr lang="en-US" smtClean="0"/>
              <a:pPr/>
              <a:t>3/12/2016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31" name="Номер слайда 30"/>
          <p:cNvSpPr>
            <a:spLocks noGrp="1"/>
          </p:cNvSpPr>
          <p:nvPr>
            <p:ph type="sldNum" sz="quarter" idx="12"/>
          </p:nvPr>
        </p:nvSpPr>
        <p:spPr/>
        <p:txBody>
          <a:bodyPr/>
          <a:lstStyle/>
          <a:p>
            <a:fld id="{2FAAFE5D-AC5F-4E0C-B391-C41A722F39BB}" type="slidenum">
              <a:rPr lang="en-US" smtClean="0"/>
              <a:pPr/>
              <a:t>‹#›</a:t>
            </a:fld>
            <a:endParaRPr lang="en-US"/>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9230A88-B91E-4183-BE49-FD9597F52060}" type="datetimeFigureOut">
              <a:rPr lang="en-US" smtClean="0"/>
              <a:pPr/>
              <a:t>3/12/2016</a:t>
            </a:fld>
            <a:endParaRPr lang="en-US"/>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FAAFE5D-AC5F-4E0C-B391-C41A722F39BB}" type="slidenum">
              <a:rPr lang="en-US" smtClean="0"/>
              <a:pPr/>
              <a:t>‹#›</a:t>
            </a:fld>
            <a:endParaRPr lang="en-US"/>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052736"/>
            <a:ext cx="7772400" cy="1470025"/>
          </a:xfrm>
        </p:spPr>
        <p:txBody>
          <a:bodyPr/>
          <a:lstStyle/>
          <a:p>
            <a:pPr algn="ctr"/>
            <a:r>
              <a:rPr lang="en-US" dirty="0" smtClean="0">
                <a:latin typeface="Comic Sans MS" pitchFamily="66" charset="0"/>
              </a:rPr>
              <a:t>Pancake Day in Ukraine</a:t>
            </a:r>
            <a:endParaRPr lang="en-US" dirty="0">
              <a:latin typeface="Comic Sans MS" pitchFamily="66" charset="0"/>
            </a:endParaRPr>
          </a:p>
        </p:txBody>
      </p:sp>
      <p:pic>
        <p:nvPicPr>
          <p:cNvPr id="1026" name="Picture 2" descr="http://womo.com.ua/wp-content/uploads/2015/02/Maslennitsa.jpg"/>
          <p:cNvPicPr>
            <a:picLocks noChangeAspect="1" noChangeArrowheads="1"/>
          </p:cNvPicPr>
          <p:nvPr/>
        </p:nvPicPr>
        <p:blipFill>
          <a:blip r:embed="rId2" cstate="print"/>
          <a:srcRect/>
          <a:stretch>
            <a:fillRect/>
          </a:stretch>
        </p:blipFill>
        <p:spPr bwMode="auto">
          <a:xfrm>
            <a:off x="1907704" y="2384884"/>
            <a:ext cx="4968552" cy="3726414"/>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Friday</a:t>
            </a:r>
            <a:r>
              <a:rPr lang="en-US" b="1" i="1" dirty="0" smtClean="0"/>
              <a:t> - </a:t>
            </a:r>
            <a:r>
              <a:rPr lang="en-US" dirty="0" err="1" smtClean="0"/>
              <a:t>Teschin</a:t>
            </a:r>
            <a:r>
              <a:rPr lang="en-US" b="1" i="1" dirty="0" smtClean="0"/>
              <a:t> </a:t>
            </a:r>
            <a:r>
              <a:rPr lang="en-US" dirty="0" err="1" smtClean="0"/>
              <a:t>Vecherki</a:t>
            </a:r>
            <a:r>
              <a:rPr lang="en-US" b="1" i="1" dirty="0" smtClean="0"/>
              <a:t> </a:t>
            </a:r>
            <a:endParaRPr lang="en-US" dirty="0"/>
          </a:p>
        </p:txBody>
      </p:sp>
      <p:sp>
        <p:nvSpPr>
          <p:cNvPr id="3" name="Содержимое 2"/>
          <p:cNvSpPr>
            <a:spLocks noGrp="1"/>
          </p:cNvSpPr>
          <p:nvPr>
            <p:ph idx="1"/>
          </p:nvPr>
        </p:nvSpPr>
        <p:spPr>
          <a:xfrm>
            <a:off x="179512" y="1268760"/>
            <a:ext cx="8299648" cy="4611142"/>
          </a:xfrm>
        </p:spPr>
        <p:txBody>
          <a:bodyPr>
            <a:normAutofit/>
          </a:bodyPr>
          <a:lstStyle/>
          <a:p>
            <a:r>
              <a:rPr lang="en-US" dirty="0" smtClean="0"/>
              <a:t>On Thursday evening, the son-in-law should be invited, friends and young relatives on pancakes. The greater number of people to invite the wife's mother, the better it symbolizes the respect of his son and his love for his wife.</a:t>
            </a:r>
            <a:endParaRPr lang="en-US" dirty="0"/>
          </a:p>
        </p:txBody>
      </p:sp>
      <p:pic>
        <p:nvPicPr>
          <p:cNvPr id="4098" name="Picture 2" descr="http://v.img.com.ua/b/600x500/8/a9/a147a42b282d45f305cfe628f1f4da98.jpg"/>
          <p:cNvPicPr>
            <a:picLocks noChangeAspect="1" noChangeArrowheads="1"/>
          </p:cNvPicPr>
          <p:nvPr/>
        </p:nvPicPr>
        <p:blipFill>
          <a:blip r:embed="rId2" cstate="print"/>
          <a:srcRect/>
          <a:stretch>
            <a:fillRect/>
          </a:stretch>
        </p:blipFill>
        <p:spPr bwMode="auto">
          <a:xfrm>
            <a:off x="3635896" y="4005064"/>
            <a:ext cx="3878796" cy="2585864"/>
          </a:xfrm>
          <a:prstGeom prst="rect">
            <a:avLst/>
          </a:prstGeom>
          <a:ln>
            <a:noFill/>
          </a:ln>
          <a:effectLst>
            <a:softEdge rad="112500"/>
          </a:effectLst>
        </p:spPr>
      </p:pic>
    </p:spTree>
  </p:cSld>
  <p:clrMapOvr>
    <a:masterClrMapping/>
  </p:clrMapOvr>
  <p:transition>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Saturday</a:t>
            </a:r>
            <a:r>
              <a:rPr lang="en-US" b="1" dirty="0" smtClean="0"/>
              <a:t> - </a:t>
            </a:r>
            <a:r>
              <a:rPr lang="en-US" dirty="0" err="1" smtClean="0"/>
              <a:t>Zolovkina</a:t>
            </a:r>
            <a:r>
              <a:rPr lang="en-US" b="1" dirty="0" smtClean="0"/>
              <a:t> </a:t>
            </a:r>
            <a:r>
              <a:rPr lang="en-US" dirty="0" smtClean="0"/>
              <a:t>gatherings</a:t>
            </a:r>
            <a:r>
              <a:rPr lang="en-US" b="1" dirty="0" smtClean="0"/>
              <a:t> </a:t>
            </a:r>
            <a:endParaRPr lang="en-US" dirty="0"/>
          </a:p>
        </p:txBody>
      </p:sp>
      <p:sp>
        <p:nvSpPr>
          <p:cNvPr id="3" name="Содержимое 2"/>
          <p:cNvSpPr>
            <a:spLocks noGrp="1"/>
          </p:cNvSpPr>
          <p:nvPr>
            <p:ph idx="1"/>
          </p:nvPr>
        </p:nvSpPr>
        <p:spPr>
          <a:xfrm>
            <a:off x="304800" y="1554162"/>
            <a:ext cx="5563344" cy="4755158"/>
          </a:xfrm>
        </p:spPr>
        <p:txBody>
          <a:bodyPr>
            <a:normAutofit/>
          </a:bodyPr>
          <a:lstStyle/>
          <a:p>
            <a:r>
              <a:rPr lang="en-US" dirty="0" smtClean="0"/>
              <a:t>Pancake week is - a festival to strengthen family. Therefore remembered and still another </a:t>
            </a:r>
            <a:r>
              <a:rPr lang="en-US" dirty="0" err="1" smtClean="0"/>
              <a:t>relativе</a:t>
            </a:r>
            <a:r>
              <a:rPr lang="en-US" dirty="0" smtClean="0"/>
              <a:t> - her husband's sister.  And on Saturday night was the burning of effigies of winter. Our ancestors believed this Pancake fire almost magical. </a:t>
            </a:r>
          </a:p>
        </p:txBody>
      </p:sp>
      <p:pic>
        <p:nvPicPr>
          <p:cNvPr id="3074" name="Picture 2" descr="http://feelgood.ua/media/content/022013/1_Francesco83_shutterstock_94461190.thumbnail_400.thumbnail_400.jpg"/>
          <p:cNvPicPr>
            <a:picLocks noChangeAspect="1" noChangeArrowheads="1"/>
          </p:cNvPicPr>
          <p:nvPr/>
        </p:nvPicPr>
        <p:blipFill>
          <a:blip r:embed="rId2" cstate="print"/>
          <a:srcRect/>
          <a:stretch>
            <a:fillRect/>
          </a:stretch>
        </p:blipFill>
        <p:spPr bwMode="auto">
          <a:xfrm>
            <a:off x="5652120" y="2276872"/>
            <a:ext cx="3168352" cy="2533651"/>
          </a:xfrm>
          <a:prstGeom prst="rect">
            <a:avLst/>
          </a:prstGeom>
          <a:ln>
            <a:noFill/>
          </a:ln>
          <a:effectLst>
            <a:softEdge rad="112500"/>
          </a:effectLst>
        </p:spPr>
      </p:pic>
    </p:spTree>
  </p:cSld>
  <p:clrMapOvr>
    <a:masterClrMapping/>
  </p:clrMapOvr>
  <p:transition>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412776"/>
            <a:ext cx="8686800" cy="4525963"/>
          </a:xfrm>
        </p:spPr>
        <p:txBody>
          <a:bodyPr/>
          <a:lstStyle/>
          <a:p>
            <a:r>
              <a:rPr lang="en-US" dirty="0" smtClean="0"/>
              <a:t>For example, burning the winter, a fire erupted any old thing, and with them all the troubles of the year. According to legends, the fire of its magical powers could purify of sorrows and negativity. After the ashes from the fire dispels on the field - it promised a good crop</a:t>
            </a:r>
          </a:p>
          <a:p>
            <a:endParaRPr lang="uk-UA" dirty="0"/>
          </a:p>
        </p:txBody>
      </p:sp>
      <p:pic>
        <p:nvPicPr>
          <p:cNvPr id="25602" name="Picture 2" descr="http://4.bp.blogspot.com/-JZegN07Dg-Y/UUYDxnnuLGI/AAAAAAAAHBo/XgA2uHTLBOk/s640/maslenica_1.png"/>
          <p:cNvPicPr>
            <a:picLocks noChangeAspect="1" noChangeArrowheads="1"/>
          </p:cNvPicPr>
          <p:nvPr/>
        </p:nvPicPr>
        <p:blipFill>
          <a:blip r:embed="rId2" cstate="print"/>
          <a:srcRect/>
          <a:stretch>
            <a:fillRect/>
          </a:stretch>
        </p:blipFill>
        <p:spPr bwMode="auto">
          <a:xfrm>
            <a:off x="1547664" y="4365104"/>
            <a:ext cx="5848350" cy="2204864"/>
          </a:xfrm>
          <a:prstGeom prst="rect">
            <a:avLst/>
          </a:prstGeom>
          <a:ln>
            <a:noFill/>
          </a:ln>
          <a:effectLst>
            <a:softEdge rad="112500"/>
          </a:effectLst>
        </p:spPr>
      </p:pic>
    </p:spTree>
  </p:cSld>
  <p:clrMapOvr>
    <a:masterClrMapping/>
  </p:clrMapOvr>
  <p:transition>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t>Sunday - Farewell </a:t>
            </a:r>
            <a:r>
              <a:rPr lang="en-US" smtClean="0"/>
              <a:t>Pancake </a:t>
            </a:r>
            <a:r>
              <a:rPr lang="en-US" dirty="0" smtClean="0"/>
              <a:t/>
            </a:r>
            <a:br>
              <a:rPr lang="en-US" dirty="0" smtClean="0"/>
            </a:br>
            <a:endParaRPr lang="en-US" dirty="0"/>
          </a:p>
        </p:txBody>
      </p:sp>
      <p:sp>
        <p:nvSpPr>
          <p:cNvPr id="3" name="Содержимое 2"/>
          <p:cNvSpPr>
            <a:spLocks noGrp="1"/>
          </p:cNvSpPr>
          <p:nvPr>
            <p:ph idx="1"/>
          </p:nvPr>
        </p:nvSpPr>
        <p:spPr/>
        <p:txBody>
          <a:bodyPr>
            <a:normAutofit/>
          </a:bodyPr>
          <a:lstStyle/>
          <a:p>
            <a:r>
              <a:rPr lang="en-US" dirty="0" smtClean="0"/>
              <a:t>This day was supposed to get around all the relatives and friends, and ask for their forgiveness for intentional or unintentional offense, to the next day to begin Great Lent with the world in mind. </a:t>
            </a:r>
            <a:endParaRPr lang="en-US" dirty="0"/>
          </a:p>
        </p:txBody>
      </p:sp>
      <p:pic>
        <p:nvPicPr>
          <p:cNvPr id="2050" name="Picture 2" descr="https://kati.com.ua/files/models/Event/1429/image/152463_600.jpg"/>
          <p:cNvPicPr>
            <a:picLocks noChangeAspect="1" noChangeArrowheads="1"/>
          </p:cNvPicPr>
          <p:nvPr/>
        </p:nvPicPr>
        <p:blipFill>
          <a:blip r:embed="rId2" cstate="print"/>
          <a:srcRect/>
          <a:stretch>
            <a:fillRect/>
          </a:stretch>
        </p:blipFill>
        <p:spPr bwMode="auto">
          <a:xfrm>
            <a:off x="4644008" y="3645024"/>
            <a:ext cx="4286250" cy="2857500"/>
          </a:xfrm>
          <a:prstGeom prst="rect">
            <a:avLst/>
          </a:prstGeom>
          <a:ln>
            <a:noFill/>
          </a:ln>
          <a:effectLst>
            <a:softEdge rad="112500"/>
          </a:effectLst>
        </p:spPr>
      </p:pic>
      <p:pic>
        <p:nvPicPr>
          <p:cNvPr id="2052" name="Picture 4" descr="http://static.livents.ru/img/event_photos/large/2662.jpg"/>
          <p:cNvPicPr>
            <a:picLocks noChangeAspect="1" noChangeArrowheads="1"/>
          </p:cNvPicPr>
          <p:nvPr/>
        </p:nvPicPr>
        <p:blipFill>
          <a:blip r:embed="rId3" cstate="print"/>
          <a:srcRect/>
          <a:stretch>
            <a:fillRect/>
          </a:stretch>
        </p:blipFill>
        <p:spPr bwMode="auto">
          <a:xfrm>
            <a:off x="467544" y="4221088"/>
            <a:ext cx="3975422" cy="2364161"/>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mtClean="0"/>
              <a:t>Thanks for </a:t>
            </a:r>
            <a:r>
              <a:rPr lang="en-US" dirty="0" smtClean="0"/>
              <a:t>watching</a:t>
            </a:r>
            <a:endParaRPr lang="uk-UA" dirty="0"/>
          </a:p>
        </p:txBody>
      </p:sp>
      <p:pic>
        <p:nvPicPr>
          <p:cNvPr id="26626" name="Picture 2" descr="http://sunny7.ua/sites/default/files/images/iakov_filimonov_shutterstock_92491486.jpg"/>
          <p:cNvPicPr>
            <a:picLocks noChangeAspect="1" noChangeArrowheads="1"/>
          </p:cNvPicPr>
          <p:nvPr/>
        </p:nvPicPr>
        <p:blipFill>
          <a:blip r:embed="rId2" cstate="print"/>
          <a:srcRect/>
          <a:stretch>
            <a:fillRect/>
          </a:stretch>
        </p:blipFill>
        <p:spPr bwMode="auto">
          <a:xfrm>
            <a:off x="1115616" y="1772816"/>
            <a:ext cx="6850732" cy="4302260"/>
          </a:xfrm>
          <a:prstGeom prst="rect">
            <a:avLst/>
          </a:prstGeom>
          <a:ln>
            <a:noFill/>
          </a:ln>
          <a:effectLst>
            <a:softEdge rad="112500"/>
          </a:effectLst>
        </p:spPr>
      </p:pic>
    </p:spTree>
  </p:cSld>
  <p:clrMapOvr>
    <a:masterClrMapping/>
  </p:clrMapOvr>
  <p:transition>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60649"/>
            <a:ext cx="8496944" cy="3168351"/>
          </a:xfrm>
        </p:spPr>
        <p:txBody>
          <a:bodyPr>
            <a:normAutofit/>
          </a:bodyPr>
          <a:lstStyle/>
          <a:p>
            <a:r>
              <a:rPr lang="en-US" dirty="0"/>
              <a:t>The last week before the Great Fast coincided with pagan holiday of seeing off the winter and meeting of the spring, which was celebrated by all people of Europe in the pre-Christian period. The east Slavs called this </a:t>
            </a:r>
            <a:r>
              <a:rPr lang="en-US" dirty="0" smtClean="0"/>
              <a:t>holiday </a:t>
            </a:r>
            <a:r>
              <a:rPr lang="en-US" dirty="0"/>
              <a:t>“</a:t>
            </a:r>
            <a:r>
              <a:rPr lang="en-US" b="1" dirty="0" err="1"/>
              <a:t>Maslenitsa</a:t>
            </a:r>
            <a:r>
              <a:rPr lang="en-US" dirty="0" smtClean="0"/>
              <a:t>”.</a:t>
            </a:r>
          </a:p>
        </p:txBody>
      </p:sp>
      <p:pic>
        <p:nvPicPr>
          <p:cNvPr id="4098" name="Picture 2" descr="http://public.od.ua/wp-content/uploads/news/2014/03-01-26811/post-30-1200955486.jpg"/>
          <p:cNvPicPr>
            <a:picLocks noChangeAspect="1" noChangeArrowheads="1"/>
          </p:cNvPicPr>
          <p:nvPr/>
        </p:nvPicPr>
        <p:blipFill>
          <a:blip r:embed="rId2" cstate="print"/>
          <a:srcRect/>
          <a:stretch>
            <a:fillRect/>
          </a:stretch>
        </p:blipFill>
        <p:spPr bwMode="auto">
          <a:xfrm>
            <a:off x="2411760" y="3284984"/>
            <a:ext cx="4321128" cy="3241657"/>
          </a:xfrm>
          <a:prstGeom prst="rect">
            <a:avLst/>
          </a:prstGeom>
          <a:ln>
            <a:noFill/>
          </a:ln>
          <a:effectLst>
            <a:softEdge rad="112500"/>
          </a:effectLst>
        </p:spPr>
      </p:pic>
    </p:spTree>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60649"/>
            <a:ext cx="8784976" cy="3528391"/>
          </a:xfrm>
        </p:spPr>
        <p:txBody>
          <a:bodyPr>
            <a:normAutofit fontScale="85000" lnSpcReduction="10000"/>
          </a:bodyPr>
          <a:lstStyle/>
          <a:p>
            <a:r>
              <a:rPr lang="en-US" dirty="0"/>
              <a:t>The rituals of Pancake Day, saved in the folk tradition up to our times, are associated with the pagan cults of ancestors, family relations and fecundity. The necessary dish of this Day is the pancakes – pagan symbol of the sun. It was considered, that the last week before the Great Fast should be brought in a funny way, because ahead there were 7 weeks of the strict </a:t>
            </a:r>
            <a:r>
              <a:rPr lang="en-US" dirty="0" err="1"/>
              <a:t>behaviour</a:t>
            </a:r>
            <a:r>
              <a:rPr lang="en-US" dirty="0"/>
              <a:t> and different limits. Every day of this week has some definite peculiarities and interesting customs.</a:t>
            </a:r>
          </a:p>
        </p:txBody>
      </p:sp>
      <p:pic>
        <p:nvPicPr>
          <p:cNvPr id="15362" name="Picture 2" descr="http://4.bp.blogspot.com/-IPCVFy_pHdM/T0uKn3l9aRI/AAAAAAAACfE/mie9E1UUUMs/s1600/70955570_maslenica.png"/>
          <p:cNvPicPr>
            <a:picLocks noChangeAspect="1" noChangeArrowheads="1"/>
          </p:cNvPicPr>
          <p:nvPr/>
        </p:nvPicPr>
        <p:blipFill>
          <a:blip r:embed="rId2" cstate="print"/>
          <a:srcRect/>
          <a:stretch>
            <a:fillRect/>
          </a:stretch>
        </p:blipFill>
        <p:spPr bwMode="auto">
          <a:xfrm>
            <a:off x="2771800" y="3789040"/>
            <a:ext cx="4274840" cy="2849893"/>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pPr algn="ctr"/>
            <a:r>
              <a:rPr lang="en-US" dirty="0" smtClean="0"/>
              <a:t/>
            </a:r>
            <a:br>
              <a:rPr lang="en-US" dirty="0" smtClean="0"/>
            </a:br>
            <a:r>
              <a:rPr lang="en-US" dirty="0" smtClean="0"/>
              <a:t>Monday - Meeting</a:t>
            </a:r>
            <a:r>
              <a:rPr lang="en-US" dirty="0"/>
              <a:t> </a:t>
            </a:r>
            <a:r>
              <a:rPr lang="en-US" dirty="0" smtClean="0"/>
              <a:t/>
            </a:r>
            <a:br>
              <a:rPr lang="en-US" dirty="0" smtClean="0"/>
            </a:br>
            <a:endParaRPr lang="en-US" dirty="0"/>
          </a:p>
        </p:txBody>
      </p:sp>
      <p:sp>
        <p:nvSpPr>
          <p:cNvPr id="3" name="Содержимое 2"/>
          <p:cNvSpPr>
            <a:spLocks noGrp="1"/>
          </p:cNvSpPr>
          <p:nvPr>
            <p:ph idx="1"/>
          </p:nvPr>
        </p:nvSpPr>
        <p:spPr/>
        <p:txBody>
          <a:bodyPr/>
          <a:lstStyle/>
          <a:p>
            <a:r>
              <a:rPr lang="en-US" dirty="0" smtClean="0"/>
              <a:t>Pancake week considered this Women's Day. Celebrated its fun and perky. The celebration starts on Monday. Pancakes were baked by men. These were the various pancakes, stuffed or not, as well as prepared dumplings and all that is round.</a:t>
            </a:r>
            <a:endParaRPr lang="en-US" dirty="0"/>
          </a:p>
        </p:txBody>
      </p:sp>
      <p:pic>
        <p:nvPicPr>
          <p:cNvPr id="16386" name="Picture 2" descr="http://hronika.info/uploads/posts/2015-02/1424255971_maslenica1.jpg"/>
          <p:cNvPicPr>
            <a:picLocks noChangeAspect="1" noChangeArrowheads="1"/>
          </p:cNvPicPr>
          <p:nvPr/>
        </p:nvPicPr>
        <p:blipFill>
          <a:blip r:embed="rId2" cstate="print"/>
          <a:srcRect/>
          <a:stretch>
            <a:fillRect/>
          </a:stretch>
        </p:blipFill>
        <p:spPr bwMode="auto">
          <a:xfrm>
            <a:off x="4860032" y="4293096"/>
            <a:ext cx="3589412" cy="2340921"/>
          </a:xfrm>
          <a:prstGeom prst="rect">
            <a:avLst/>
          </a:prstGeom>
          <a:ln>
            <a:noFill/>
          </a:ln>
          <a:effectLst>
            <a:softEdge rad="112500"/>
          </a:effectLst>
        </p:spPr>
      </p:pic>
    </p:spTree>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Tuesday - </a:t>
            </a:r>
            <a:r>
              <a:rPr lang="en-US" dirty="0" err="1"/>
              <a:t>Zaigryshi</a:t>
            </a:r>
            <a:endParaRPr lang="en-US" dirty="0"/>
          </a:p>
        </p:txBody>
      </p:sp>
      <p:sp>
        <p:nvSpPr>
          <p:cNvPr id="3" name="Содержимое 2"/>
          <p:cNvSpPr>
            <a:spLocks noGrp="1"/>
          </p:cNvSpPr>
          <p:nvPr>
            <p:ph idx="1"/>
          </p:nvPr>
        </p:nvSpPr>
        <p:spPr>
          <a:xfrm>
            <a:off x="251520" y="1412776"/>
            <a:ext cx="8229600" cy="4925144"/>
          </a:xfrm>
        </p:spPr>
        <p:txBody>
          <a:bodyPr>
            <a:normAutofit/>
          </a:bodyPr>
          <a:lstStyle/>
          <a:p>
            <a:r>
              <a:rPr lang="en-US" dirty="0" smtClean="0"/>
              <a:t>The people called this day </a:t>
            </a:r>
            <a:r>
              <a:rPr lang="en-US" dirty="0" err="1" smtClean="0"/>
              <a:t>zaigryshi</a:t>
            </a:r>
            <a:r>
              <a:rPr lang="en-US" dirty="0" smtClean="0"/>
              <a:t>: young, active people went out for a walk, began to visit each other's homes. Girls were invited to ride on a sleigh down a frozen hill. </a:t>
            </a:r>
          </a:p>
        </p:txBody>
      </p:sp>
      <p:pic>
        <p:nvPicPr>
          <p:cNvPr id="8194" name="Picture 2" descr="http://img1.globalinfo.ua/im/2014/02/19/4VMQAM_600w_350h.jpg"/>
          <p:cNvPicPr>
            <a:picLocks noChangeAspect="1" noChangeArrowheads="1"/>
          </p:cNvPicPr>
          <p:nvPr/>
        </p:nvPicPr>
        <p:blipFill>
          <a:blip r:embed="rId2" cstate="print"/>
          <a:srcRect/>
          <a:stretch>
            <a:fillRect/>
          </a:stretch>
        </p:blipFill>
        <p:spPr bwMode="auto">
          <a:xfrm>
            <a:off x="467544" y="4077072"/>
            <a:ext cx="3672408" cy="2142238"/>
          </a:xfrm>
          <a:prstGeom prst="rect">
            <a:avLst/>
          </a:prstGeom>
          <a:ln>
            <a:noFill/>
          </a:ln>
          <a:effectLst>
            <a:softEdge rad="112500"/>
          </a:effectLst>
        </p:spPr>
      </p:pic>
      <p:pic>
        <p:nvPicPr>
          <p:cNvPr id="8196" name="Picture 4" descr="http://usiter.com/uploads/20111117/prazdniki+maslenitca+blinchiki+s+medom+40930549212.jpg"/>
          <p:cNvPicPr>
            <a:picLocks noChangeAspect="1" noChangeArrowheads="1"/>
          </p:cNvPicPr>
          <p:nvPr/>
        </p:nvPicPr>
        <p:blipFill>
          <a:blip r:embed="rId3" cstate="print"/>
          <a:srcRect/>
          <a:stretch>
            <a:fillRect/>
          </a:stretch>
        </p:blipFill>
        <p:spPr bwMode="auto">
          <a:xfrm>
            <a:off x="4644008" y="4005064"/>
            <a:ext cx="4046850" cy="2241249"/>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554162"/>
            <a:ext cx="5707360" cy="4611142"/>
          </a:xfrm>
        </p:spPr>
        <p:txBody>
          <a:bodyPr>
            <a:normAutofit lnSpcReduction="10000"/>
          </a:bodyPr>
          <a:lstStyle/>
          <a:p>
            <a:r>
              <a:rPr lang="en-US" dirty="0" smtClean="0"/>
              <a:t>Also on this day there were bride brides, as all Pancake rituals, in fact, reduced to matchmaking, so that after Lent to celebrate a wedding. As families prepare cakes and dumplings with cottage cheese, fritters. Married women gathered again and had fun.</a:t>
            </a:r>
            <a:endParaRPr lang="uk-UA" dirty="0"/>
          </a:p>
        </p:txBody>
      </p:sp>
      <p:pic>
        <p:nvPicPr>
          <p:cNvPr id="1028" name="Picture 4" descr="http://topclub.ua/images/uploads/publications/masl1.jpg"/>
          <p:cNvPicPr>
            <a:picLocks noChangeAspect="1" noChangeArrowheads="1"/>
          </p:cNvPicPr>
          <p:nvPr/>
        </p:nvPicPr>
        <p:blipFill>
          <a:blip r:embed="rId2" cstate="print"/>
          <a:srcRect/>
          <a:stretch>
            <a:fillRect/>
          </a:stretch>
        </p:blipFill>
        <p:spPr bwMode="auto">
          <a:xfrm>
            <a:off x="5868144" y="1556792"/>
            <a:ext cx="2959592" cy="1933600"/>
          </a:xfrm>
          <a:prstGeom prst="rect">
            <a:avLst/>
          </a:prstGeom>
          <a:ln>
            <a:noFill/>
          </a:ln>
          <a:effectLst>
            <a:softEdge rad="112500"/>
          </a:effectLst>
        </p:spPr>
      </p:pic>
      <p:pic>
        <p:nvPicPr>
          <p:cNvPr id="1030" name="Picture 6" descr="https://encrypted-tbn3.gstatic.com/images?q=tbn:ANd9GcTFv54wS7gbIM3A3UY8La48TRQCTRu2KrkrTWtDsrCnPY9SxQXm"/>
          <p:cNvPicPr>
            <a:picLocks noChangeAspect="1" noChangeArrowheads="1"/>
          </p:cNvPicPr>
          <p:nvPr/>
        </p:nvPicPr>
        <p:blipFill>
          <a:blip r:embed="rId3" cstate="print"/>
          <a:srcRect/>
          <a:stretch>
            <a:fillRect/>
          </a:stretch>
        </p:blipFill>
        <p:spPr bwMode="auto">
          <a:xfrm>
            <a:off x="5940152" y="4005064"/>
            <a:ext cx="2783582" cy="2039877"/>
          </a:xfrm>
          <a:prstGeom prst="rect">
            <a:avLst/>
          </a:prstGeom>
          <a:ln>
            <a:noFill/>
          </a:ln>
          <a:effectLst>
            <a:softEdge rad="112500"/>
          </a:effectLst>
        </p:spPr>
      </p:pic>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88640"/>
            <a:ext cx="8229600" cy="2736304"/>
          </a:xfrm>
        </p:spPr>
        <p:txBody>
          <a:bodyPr/>
          <a:lstStyle/>
          <a:p>
            <a:r>
              <a:rPr lang="en-US" dirty="0" smtClean="0"/>
              <a:t>By the way the man went down, people judged the fate. For example, if moving out from the hill safely, then next year will be good. The further you will pass - the longer your life line is. </a:t>
            </a:r>
            <a:endParaRPr lang="en-US" dirty="0"/>
          </a:p>
        </p:txBody>
      </p:sp>
      <p:pic>
        <p:nvPicPr>
          <p:cNvPr id="17410" name="Picture 2" descr="http://www.art-portrets.ru/art20veka/kustodiev/maslennitsa1920.jpg"/>
          <p:cNvPicPr>
            <a:picLocks noChangeAspect="1" noChangeArrowheads="1"/>
          </p:cNvPicPr>
          <p:nvPr/>
        </p:nvPicPr>
        <p:blipFill>
          <a:blip r:embed="rId2" cstate="print"/>
          <a:srcRect/>
          <a:stretch>
            <a:fillRect/>
          </a:stretch>
        </p:blipFill>
        <p:spPr bwMode="auto">
          <a:xfrm>
            <a:off x="3275856" y="2708920"/>
            <a:ext cx="4680520" cy="3470041"/>
          </a:xfrm>
          <a:prstGeom prst="rect">
            <a:avLst/>
          </a:prstGeom>
          <a:ln>
            <a:noFill/>
          </a:ln>
          <a:effectLst>
            <a:softEdge rad="112500"/>
          </a:effectLst>
        </p:spPr>
      </p:pic>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pPr algn="ctr"/>
            <a:r>
              <a:rPr lang="en-US" dirty="0"/>
              <a:t>Wednesday - Gourmet</a:t>
            </a:r>
          </a:p>
        </p:txBody>
      </p:sp>
      <p:sp>
        <p:nvSpPr>
          <p:cNvPr id="3" name="Содержимое 2"/>
          <p:cNvSpPr>
            <a:spLocks noGrp="1"/>
          </p:cNvSpPr>
          <p:nvPr>
            <p:ph idx="1"/>
          </p:nvPr>
        </p:nvSpPr>
        <p:spPr>
          <a:xfrm>
            <a:off x="0" y="1124745"/>
            <a:ext cx="9144000" cy="3096344"/>
          </a:xfrm>
        </p:spPr>
        <p:txBody>
          <a:bodyPr>
            <a:normAutofit fontScale="92500" lnSpcReduction="20000"/>
          </a:bodyPr>
          <a:lstStyle/>
          <a:p>
            <a:pPr>
              <a:buNone/>
            </a:pPr>
            <a:r>
              <a:rPr lang="en-US" dirty="0" smtClean="0"/>
              <a:t>It was believed that on Pancake Day you need to eat as many pancakes as you </a:t>
            </a:r>
            <a:r>
              <a:rPr lang="en-US" dirty="0" err="1" smtClean="0"/>
              <a:t>wish.On</a:t>
            </a:r>
            <a:r>
              <a:rPr lang="en-US" dirty="0" smtClean="0"/>
              <a:t> that day sons-in-law must have to visit them. Usually for refreshments prepared and pancakes, dumplings, and with different fillings. The people believed that if a man chooses pancakes or dumplings with salty stuffing, so he is stubborn and with ambition. If sweet tasty, he will treat his wife  gently and kindly.</a:t>
            </a:r>
            <a:endParaRPr lang="en-US" dirty="0"/>
          </a:p>
        </p:txBody>
      </p:sp>
      <p:pic>
        <p:nvPicPr>
          <p:cNvPr id="19458" name="Picture 2" descr="http://4e4evica.ru/wp-content/uploads/2013/02/maslenica1.jpg"/>
          <p:cNvPicPr>
            <a:picLocks noChangeAspect="1" noChangeArrowheads="1"/>
          </p:cNvPicPr>
          <p:nvPr/>
        </p:nvPicPr>
        <p:blipFill>
          <a:blip r:embed="rId2" cstate="print"/>
          <a:srcRect/>
          <a:stretch>
            <a:fillRect/>
          </a:stretch>
        </p:blipFill>
        <p:spPr bwMode="auto">
          <a:xfrm>
            <a:off x="4427984" y="3933056"/>
            <a:ext cx="4382666" cy="2765089"/>
          </a:xfrm>
          <a:prstGeom prst="rect">
            <a:avLst/>
          </a:prstGeom>
          <a:ln>
            <a:noFill/>
          </a:ln>
          <a:effectLst>
            <a:softEdge rad="112500"/>
          </a:effectLst>
        </p:spPr>
      </p:pic>
    </p:spTree>
  </p:cSld>
  <p:clrMapOvr>
    <a:masterClrMapping/>
  </p:clrMapOvr>
  <p:transition>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pPr algn="ctr"/>
            <a:r>
              <a:rPr lang="en-US" i="1" dirty="0"/>
              <a:t> </a:t>
            </a:r>
            <a:r>
              <a:rPr lang="en-US" dirty="0"/>
              <a:t>Wide Thursday</a:t>
            </a:r>
          </a:p>
        </p:txBody>
      </p:sp>
      <p:sp>
        <p:nvSpPr>
          <p:cNvPr id="3" name="Содержимое 2"/>
          <p:cNvSpPr>
            <a:spLocks noGrp="1"/>
          </p:cNvSpPr>
          <p:nvPr>
            <p:ph idx="1"/>
          </p:nvPr>
        </p:nvSpPr>
        <p:spPr>
          <a:xfrm>
            <a:off x="0" y="1124745"/>
            <a:ext cx="9144000" cy="2952328"/>
          </a:xfrm>
        </p:spPr>
        <p:txBody>
          <a:bodyPr>
            <a:normAutofit lnSpcReduction="10000"/>
          </a:bodyPr>
          <a:lstStyle/>
          <a:p>
            <a:r>
              <a:rPr lang="en-US" dirty="0" smtClean="0"/>
              <a:t>From Thursday began Broad Pancake week, stopped work on the farm, and the celebration unfolded to its full width. The people indulged in all sorts of fun, arranged horse riding, fights, various competitions, which were accompanied by eating pancakes and all sorts of dishes.</a:t>
            </a:r>
            <a:endParaRPr lang="en-US" dirty="0"/>
          </a:p>
        </p:txBody>
      </p:sp>
      <p:pic>
        <p:nvPicPr>
          <p:cNvPr id="20482" name="Picture 2" descr="http://ilchakov.net.ua/prof/photo/AA_B_2.jpg"/>
          <p:cNvPicPr>
            <a:picLocks noChangeAspect="1" noChangeArrowheads="1"/>
          </p:cNvPicPr>
          <p:nvPr/>
        </p:nvPicPr>
        <p:blipFill>
          <a:blip r:embed="rId2" cstate="print"/>
          <a:srcRect/>
          <a:stretch>
            <a:fillRect/>
          </a:stretch>
        </p:blipFill>
        <p:spPr bwMode="auto">
          <a:xfrm>
            <a:off x="4067944" y="3789040"/>
            <a:ext cx="4523656" cy="2827285"/>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310</TotalTime>
  <Words>648</Words>
  <Application>Microsoft Office PowerPoint</Application>
  <PresentationFormat>Экран (4:3)</PresentationFormat>
  <Paragraphs>21</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Трек</vt:lpstr>
      <vt:lpstr>Pancake Day in Ukraine</vt:lpstr>
      <vt:lpstr>Презентация PowerPoint</vt:lpstr>
      <vt:lpstr>Презентация PowerPoint</vt:lpstr>
      <vt:lpstr> Monday - Meeting  </vt:lpstr>
      <vt:lpstr>Tuesday - Zaigryshi</vt:lpstr>
      <vt:lpstr>Презентация PowerPoint</vt:lpstr>
      <vt:lpstr>Презентация PowerPoint</vt:lpstr>
      <vt:lpstr>Wednesday - Gourmet</vt:lpstr>
      <vt:lpstr> Wide Thursday</vt:lpstr>
      <vt:lpstr>Friday - Teschin Vecherki </vt:lpstr>
      <vt:lpstr>Saturday - Zolovkina gatherings </vt:lpstr>
      <vt:lpstr>Презентация PowerPoint</vt:lpstr>
      <vt:lpstr>Sunday - Farewell Pancake  </vt:lpstr>
      <vt:lpstr>Thanks for watching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Pancake Day in Ukraine</dc:title>
  <dc:creator>Home</dc:creator>
  <cp:lastModifiedBy>Пользователь Windows</cp:lastModifiedBy>
  <cp:revision>17</cp:revision>
  <dcterms:created xsi:type="dcterms:W3CDTF">2015-10-24T07:06:29Z</dcterms:created>
  <dcterms:modified xsi:type="dcterms:W3CDTF">2016-03-12T21:19:40Z</dcterms:modified>
</cp:coreProperties>
</file>